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99" r:id="rId3"/>
    <p:sldId id="258" r:id="rId4"/>
    <p:sldId id="297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8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6237" autoAdjust="0"/>
  </p:normalViewPr>
  <p:slideViewPr>
    <p:cSldViewPr>
      <p:cViewPr>
        <p:scale>
          <a:sx n="98" d="100"/>
          <a:sy n="98" d="100"/>
        </p:scale>
        <p:origin x="-10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A5EC1-43F9-498E-AEB5-020744C8C1D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9310-669B-41A7-8C54-A843ED5982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499D1D82-10F8-4493-8026-90C6A503C3A6}" type="datetime1">
              <a:rPr lang="en-US" smtClean="0"/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73-9E29-4FA5-8DB8-91E189FD8F96}" type="datetime1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6FCF6E4-841F-4DE2-9E47-CBBA8DB5C257}" type="datetime1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F8CD-7FCE-4499-AA1E-B6EA363291DD}" type="datetime1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67ED7-A57B-467C-9CB7-BC02EFFFDC6D}" type="datetime1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D340-A2A0-4799-AB27-82A7791C55A9}" type="datetime1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C1F9-5D9D-4BC3-AEAC-99FC10455B94}" type="datetime1">
              <a:rPr lang="en-US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7BB4-0C13-4336-81F9-16E6CF23ED9C}" type="datetime1">
              <a:rPr lang="en-US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6A750C-2646-44EC-9401-8C52A1C6660E}" type="datetime1">
              <a:rPr lang="en-US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43F-0934-4A3E-890C-247F64118C88}" type="datetime1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0306-236D-4B5A-ABD3-B5866EBDC7FD}" type="datetime1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59115402-1C67-4E24-9F45-0593C18750F4}" type="datetime1">
              <a:rPr lang="en-US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5912"/>
            <a:ext cx="9144000" cy="4662447"/>
          </a:xfrm>
          <a:custGeom>
            <a:avLst/>
            <a:gdLst/>
            <a:ahLst/>
            <a:cxnLst/>
            <a:rect l="l" t="t" r="r" b="b"/>
            <a:pathLst>
              <a:path w="9144000" h="3496945">
                <a:moveTo>
                  <a:pt x="0" y="3496564"/>
                </a:moveTo>
                <a:lnTo>
                  <a:pt x="9144000" y="3496564"/>
                </a:lnTo>
                <a:lnTo>
                  <a:pt x="9144000" y="0"/>
                </a:lnTo>
                <a:lnTo>
                  <a:pt x="0" y="0"/>
                </a:lnTo>
                <a:lnTo>
                  <a:pt x="0" y="3496564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3" name="object 3"/>
          <p:cNvSpPr/>
          <p:nvPr/>
        </p:nvSpPr>
        <p:spPr>
          <a:xfrm>
            <a:off x="0" y="707042"/>
            <a:ext cx="9144000" cy="348870"/>
          </a:xfrm>
          <a:custGeom>
            <a:avLst/>
            <a:gdLst/>
            <a:ahLst/>
            <a:cxnLst/>
            <a:rect l="l" t="t" r="r" b="b"/>
            <a:pathLst>
              <a:path w="9144000" h="261620">
                <a:moveTo>
                  <a:pt x="0" y="261620"/>
                </a:moveTo>
                <a:lnTo>
                  <a:pt x="9144000" y="261620"/>
                </a:lnTo>
                <a:lnTo>
                  <a:pt x="9144000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4" name="object 4"/>
          <p:cNvSpPr/>
          <p:nvPr/>
        </p:nvSpPr>
        <p:spPr>
          <a:xfrm>
            <a:off x="0" y="5718359"/>
            <a:ext cx="9144000" cy="274445"/>
          </a:xfrm>
          <a:custGeom>
            <a:avLst/>
            <a:gdLst/>
            <a:ahLst/>
            <a:cxnLst/>
            <a:rect l="l" t="t" r="r" b="b"/>
            <a:pathLst>
              <a:path w="9144000" h="205739">
                <a:moveTo>
                  <a:pt x="0" y="205739"/>
                </a:moveTo>
                <a:lnTo>
                  <a:pt x="9144000" y="205739"/>
                </a:lnTo>
                <a:lnTo>
                  <a:pt x="9144000" y="0"/>
                </a:lnTo>
                <a:lnTo>
                  <a:pt x="0" y="0"/>
                </a:lnTo>
                <a:lnTo>
                  <a:pt x="0" y="205739"/>
                </a:lnTo>
                <a:close/>
              </a:path>
            </a:pathLst>
          </a:custGeom>
          <a:solidFill>
            <a:srgbClr val="165751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707042"/>
          </a:xfrm>
          <a:custGeom>
            <a:avLst/>
            <a:gdLst/>
            <a:ahLst/>
            <a:cxnLst/>
            <a:rect l="l" t="t" r="r" b="b"/>
            <a:pathLst>
              <a:path w="9144000" h="530860">
                <a:moveTo>
                  <a:pt x="9144000" y="0"/>
                </a:moveTo>
                <a:lnTo>
                  <a:pt x="0" y="0"/>
                </a:lnTo>
                <a:lnTo>
                  <a:pt x="0" y="312280"/>
                </a:lnTo>
                <a:lnTo>
                  <a:pt x="0" y="530352"/>
                </a:lnTo>
                <a:lnTo>
                  <a:pt x="9144000" y="530352"/>
                </a:lnTo>
                <a:lnTo>
                  <a:pt x="9144000" y="312280"/>
                </a:lnTo>
                <a:lnTo>
                  <a:pt x="9144000" y="0"/>
                </a:lnTo>
                <a:close/>
              </a:path>
            </a:pathLst>
          </a:custGeom>
          <a:solidFill>
            <a:srgbClr val="18637B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grpSp>
        <p:nvGrpSpPr>
          <p:cNvPr id="9222" name="object 6"/>
          <p:cNvGrpSpPr/>
          <p:nvPr/>
        </p:nvGrpSpPr>
        <p:grpSpPr bwMode="auto">
          <a:xfrm>
            <a:off x="0" y="5992804"/>
            <a:ext cx="9144000" cy="865196"/>
            <a:chOff x="0" y="4494276"/>
            <a:chExt cx="9144000" cy="649605"/>
          </a:xfrm>
        </p:grpSpPr>
        <p:sp>
          <p:nvSpPr>
            <p:cNvPr id="7" name="object 7"/>
            <p:cNvSpPr/>
            <p:nvPr/>
          </p:nvSpPr>
          <p:spPr>
            <a:xfrm>
              <a:off x="0" y="4494276"/>
              <a:ext cx="9144000" cy="89640"/>
            </a:xfrm>
            <a:custGeom>
              <a:avLst/>
              <a:gdLst/>
              <a:ahLst/>
              <a:cxnLst/>
              <a:rect l="l" t="t" r="r" b="b"/>
              <a:pathLst>
                <a:path w="9144000" h="90170">
                  <a:moveTo>
                    <a:pt x="0" y="89917"/>
                  </a:moveTo>
                  <a:lnTo>
                    <a:pt x="9144000" y="8991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917"/>
                  </a:lnTo>
                  <a:close/>
                </a:path>
              </a:pathLst>
            </a:custGeom>
            <a:solidFill>
              <a:srgbClr val="3B8D61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583916"/>
              <a:ext cx="9144000" cy="559965"/>
            </a:xfrm>
            <a:custGeom>
              <a:avLst/>
              <a:gdLst/>
              <a:ahLst/>
              <a:cxnLst/>
              <a:rect l="l" t="t" r="r" b="b"/>
              <a:pathLst>
                <a:path w="9144000" h="559435">
                  <a:moveTo>
                    <a:pt x="9144000" y="0"/>
                  </a:moveTo>
                  <a:lnTo>
                    <a:pt x="0" y="0"/>
                  </a:lnTo>
                  <a:lnTo>
                    <a:pt x="0" y="559306"/>
                  </a:lnTo>
                  <a:lnTo>
                    <a:pt x="9144000" y="55930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BF6E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</p:grpSp>
      <p:sp>
        <p:nvSpPr>
          <p:cNvPr id="9" name="object 9"/>
          <p:cNvSpPr/>
          <p:nvPr/>
        </p:nvSpPr>
        <p:spPr>
          <a:xfrm>
            <a:off x="7619737" y="178312"/>
            <a:ext cx="1165334" cy="8776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10" name="object 10"/>
          <p:cNvSpPr txBox="1"/>
          <p:nvPr/>
        </p:nvSpPr>
        <p:spPr>
          <a:xfrm>
            <a:off x="7809479" y="1054361"/>
            <a:ext cx="992985" cy="199028"/>
          </a:xfrm>
          <a:prstGeom prst="rect">
            <a:avLst/>
          </a:prstGeom>
        </p:spPr>
        <p:txBody>
          <a:bodyPr lIns="0" tIns="14223" rIns="0" bIns="0">
            <a:spAutoFit/>
          </a:bodyPr>
          <a:lstStyle/>
          <a:p>
            <a:pPr marL="13970">
              <a:spcBef>
                <a:spcPts val="110"/>
              </a:spcBef>
              <a:defRPr/>
            </a:pPr>
            <a:r>
              <a:rPr sz="600" b="1" spc="-6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MAHATMA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GANDHI</a:t>
            </a:r>
            <a:r>
              <a:rPr sz="600" b="1" spc="-84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MISSION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29273" y="364375"/>
            <a:ext cx="7771529" cy="3268520"/>
          </a:xfrm>
          <a:prstGeom prst="rect">
            <a:avLst/>
          </a:prstGeom>
        </p:spPr>
        <p:txBody>
          <a:bodyPr lIns="102407" tIns="51203" rIns="102407" bIns="51203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 </a:t>
            </a:r>
            <a:b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Aurangabad</a:t>
            </a:r>
            <a:br>
              <a:rPr lang="en-US" sz="31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endParaRPr lang="en-US" sz="31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610339" y="4267062"/>
            <a:ext cx="7771530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 Lecture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196166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Thumb </a:t>
            </a:r>
            <a:r>
              <a:rPr lang="en-IN" dirty="0" err="1" smtClean="0"/>
              <a:t>uinar</a:t>
            </a:r>
            <a:r>
              <a:rPr lang="en-IN" dirty="0" smtClean="0"/>
              <a:t> collateral ligament laxity or instability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000528"/>
          </a:xfrm>
        </p:spPr>
        <p:txBody>
          <a:bodyPr/>
          <a:lstStyle/>
          <a:p>
            <a:r>
              <a:rPr lang="en-IN" dirty="0" smtClean="0"/>
              <a:t>The patient sits while the examiner stabilizes the patient’s hand with one hand and takes the patient’s thumb in extension with the other hand.</a:t>
            </a:r>
            <a:endParaRPr lang="en-IN" dirty="0" smtClean="0"/>
          </a:p>
          <a:p>
            <a:r>
              <a:rPr lang="en-IN" dirty="0" smtClean="0"/>
              <a:t>While holding the thumb in </a:t>
            </a:r>
            <a:r>
              <a:rPr lang="en-IN" dirty="0" err="1" smtClean="0"/>
              <a:t>extension,the</a:t>
            </a:r>
            <a:r>
              <a:rPr lang="en-IN" dirty="0" smtClean="0"/>
              <a:t> examiner applies a </a:t>
            </a:r>
            <a:r>
              <a:rPr lang="en-IN" dirty="0" err="1" smtClean="0"/>
              <a:t>valgus</a:t>
            </a:r>
            <a:r>
              <a:rPr lang="en-IN" dirty="0" smtClean="0"/>
              <a:t> stress to the MCP joint of </a:t>
            </a:r>
            <a:r>
              <a:rPr lang="en-IN" dirty="0" err="1" smtClean="0"/>
              <a:t>thumb,stressing</a:t>
            </a:r>
            <a:r>
              <a:rPr lang="en-IN" dirty="0" smtClean="0"/>
              <a:t> the </a:t>
            </a:r>
            <a:r>
              <a:rPr lang="en-IN" dirty="0" err="1" smtClean="0"/>
              <a:t>ulnar</a:t>
            </a:r>
            <a:r>
              <a:rPr lang="en-IN" dirty="0" smtClean="0"/>
              <a:t> collateral ligament and accessory ligament.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239000" cy="85725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7239000" cy="3714776"/>
          </a:xfrm>
        </p:spPr>
        <p:txBody>
          <a:bodyPr/>
          <a:lstStyle/>
          <a:p>
            <a:r>
              <a:rPr lang="en-IN" dirty="0" smtClean="0"/>
              <a:t>If the </a:t>
            </a:r>
            <a:r>
              <a:rPr lang="en-IN" dirty="0" err="1" smtClean="0"/>
              <a:t>valgus</a:t>
            </a:r>
            <a:r>
              <a:rPr lang="en-IN" dirty="0" smtClean="0"/>
              <a:t> movement is greater than 30 to 35 </a:t>
            </a:r>
            <a:r>
              <a:rPr lang="en-IN" dirty="0" err="1" smtClean="0"/>
              <a:t>degree,it</a:t>
            </a:r>
            <a:r>
              <a:rPr lang="en-IN" dirty="0" smtClean="0"/>
              <a:t> indicates complete tear of </a:t>
            </a:r>
            <a:r>
              <a:rPr lang="en-IN" dirty="0" err="1" smtClean="0"/>
              <a:t>uinar</a:t>
            </a:r>
            <a:r>
              <a:rPr lang="en-IN" dirty="0" smtClean="0"/>
              <a:t> collateral and accessory collateral ligament.</a:t>
            </a:r>
            <a:endParaRPr lang="en-IN" dirty="0" smtClean="0"/>
          </a:p>
          <a:p>
            <a:r>
              <a:rPr lang="en-IN" dirty="0" smtClean="0"/>
              <a:t>To test the </a:t>
            </a:r>
            <a:r>
              <a:rPr lang="en-IN" dirty="0" err="1" smtClean="0"/>
              <a:t>collatreal</a:t>
            </a:r>
            <a:r>
              <a:rPr lang="en-IN" dirty="0" smtClean="0"/>
              <a:t> ligament in </a:t>
            </a:r>
            <a:r>
              <a:rPr lang="en-IN" dirty="0" err="1" smtClean="0"/>
              <a:t>isolation,carpometacarpal</a:t>
            </a:r>
            <a:r>
              <a:rPr lang="en-IN" dirty="0" smtClean="0"/>
              <a:t> joint is flexed to 30 degree and a </a:t>
            </a:r>
            <a:r>
              <a:rPr lang="en-IN" dirty="0" err="1" smtClean="0"/>
              <a:t>valgus</a:t>
            </a:r>
            <a:r>
              <a:rPr lang="en-IN" dirty="0" smtClean="0"/>
              <a:t> stress is applied.</a:t>
            </a:r>
            <a:endParaRPr lang="en-IN" dirty="0" smtClean="0"/>
          </a:p>
          <a:p>
            <a:r>
              <a:rPr lang="en-IN" dirty="0" smtClean="0"/>
              <a:t>This is a test for gamekeeper’s thumb or skier’s thumb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1428736"/>
            <a:ext cx="6257951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857364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Triangular </a:t>
            </a:r>
            <a:r>
              <a:rPr lang="en-IN" dirty="0" err="1" smtClean="0"/>
              <a:t>fibrocartilage</a:t>
            </a:r>
            <a:r>
              <a:rPr lang="en-IN" dirty="0" smtClean="0"/>
              <a:t> complex load test(</a:t>
            </a:r>
            <a:r>
              <a:rPr lang="en-IN" dirty="0" err="1" smtClean="0"/>
              <a:t>sharpey’s</a:t>
            </a:r>
            <a:r>
              <a:rPr lang="en-IN" dirty="0" smtClean="0"/>
              <a:t> test)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r>
              <a:rPr lang="en-IN" dirty="0" smtClean="0"/>
              <a:t>The examiner holds the patient’s forearm with one hand and the patients hand with other hand.</a:t>
            </a:r>
            <a:endParaRPr lang="en-IN" dirty="0" smtClean="0"/>
          </a:p>
          <a:p>
            <a:r>
              <a:rPr lang="en-IN" dirty="0" smtClean="0"/>
              <a:t>The examiner then axially loads and </a:t>
            </a:r>
            <a:r>
              <a:rPr lang="en-IN" dirty="0" err="1" smtClean="0"/>
              <a:t>ulnarly</a:t>
            </a:r>
            <a:r>
              <a:rPr lang="en-IN" dirty="0" smtClean="0"/>
              <a:t> deviates the wrist while moving it dorsally and </a:t>
            </a:r>
            <a:r>
              <a:rPr lang="en-IN" dirty="0" err="1" smtClean="0"/>
              <a:t>palmarly</a:t>
            </a:r>
            <a:r>
              <a:rPr lang="en-IN" dirty="0" smtClean="0"/>
              <a:t> or by rotating the forearm.</a:t>
            </a:r>
            <a:endParaRPr lang="en-IN" dirty="0" smtClean="0"/>
          </a:p>
          <a:p>
            <a:r>
              <a:rPr lang="en-IN" dirty="0" smtClean="0"/>
              <a:t>Positive test-</a:t>
            </a:r>
            <a:r>
              <a:rPr lang="en-IN" dirty="0" err="1" smtClean="0"/>
              <a:t>pain,clicking,or</a:t>
            </a:r>
            <a:r>
              <a:rPr lang="en-IN" dirty="0" smtClean="0"/>
              <a:t> </a:t>
            </a:r>
            <a:r>
              <a:rPr lang="en-IN" dirty="0" err="1" smtClean="0"/>
              <a:t>crepitus</a:t>
            </a:r>
            <a:r>
              <a:rPr lang="en-IN" dirty="0" smtClean="0"/>
              <a:t> in the area of the TFCC.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8" y="1285860"/>
            <a:ext cx="328611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Watson(</a:t>
            </a:r>
            <a:r>
              <a:rPr lang="en-IN" dirty="0" err="1" smtClean="0"/>
              <a:t>scaphoid</a:t>
            </a:r>
            <a:r>
              <a:rPr lang="en-IN" dirty="0" smtClean="0"/>
              <a:t> shift)test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POSITION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patient sits with the elbow resting on the table and forearm </a:t>
            </a:r>
            <a:r>
              <a:rPr lang="en-IN" dirty="0" err="1" smtClean="0"/>
              <a:t>pronated.The</a:t>
            </a:r>
            <a:r>
              <a:rPr lang="en-IN" dirty="0" smtClean="0"/>
              <a:t> examiner the patient.</a:t>
            </a:r>
            <a:endParaRPr lang="en-IN" dirty="0" smtClean="0"/>
          </a:p>
          <a:p>
            <a:r>
              <a:rPr lang="en-IN" dirty="0" smtClean="0"/>
              <a:t>POSITIVE TEST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If the </a:t>
            </a:r>
            <a:r>
              <a:rPr lang="en-IN" dirty="0" err="1" smtClean="0"/>
              <a:t>scaphoid</a:t>
            </a:r>
            <a:r>
              <a:rPr lang="en-IN" dirty="0" smtClean="0"/>
              <a:t>(and </a:t>
            </a:r>
            <a:r>
              <a:rPr lang="en-IN" dirty="0" err="1" smtClean="0"/>
              <a:t>lunate</a:t>
            </a:r>
            <a:r>
              <a:rPr lang="en-IN" dirty="0" smtClean="0"/>
              <a:t>)are </a:t>
            </a:r>
            <a:r>
              <a:rPr lang="en-IN" dirty="0" err="1" smtClean="0"/>
              <a:t>unstable,the</a:t>
            </a:r>
            <a:r>
              <a:rPr lang="en-IN" dirty="0" smtClean="0"/>
              <a:t> dorsal pole of the </a:t>
            </a:r>
            <a:r>
              <a:rPr lang="en-IN" dirty="0" err="1" smtClean="0"/>
              <a:t>scaphoid</a:t>
            </a:r>
            <a:r>
              <a:rPr lang="en-IN" dirty="0" smtClean="0"/>
              <a:t> </a:t>
            </a:r>
            <a:r>
              <a:rPr lang="en-IN" dirty="0" err="1" smtClean="0"/>
              <a:t>subluxes</a:t>
            </a:r>
            <a:r>
              <a:rPr lang="en-IN" dirty="0" smtClean="0"/>
              <a:t> or shift’s over the dorsal rim of the radius and the patient complains of pain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test may also be used if </a:t>
            </a:r>
            <a:r>
              <a:rPr lang="en-IN" dirty="0" err="1" smtClean="0"/>
              <a:t>scaphoid</a:t>
            </a:r>
            <a:r>
              <a:rPr lang="en-IN" dirty="0" smtClean="0"/>
              <a:t> fracture is suspected.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2714620"/>
            <a:ext cx="620080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Tests for tendons and muscles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357290" y="2214554"/>
            <a:ext cx="542928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Finkelstein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USES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To determine the </a:t>
            </a:r>
            <a:r>
              <a:rPr lang="en-IN" dirty="0" err="1" smtClean="0"/>
              <a:t>presene</a:t>
            </a:r>
            <a:r>
              <a:rPr lang="en-IN" dirty="0" smtClean="0"/>
              <a:t> of de </a:t>
            </a:r>
            <a:r>
              <a:rPr lang="en-IN" dirty="0" err="1" smtClean="0"/>
              <a:t>Quervian</a:t>
            </a:r>
            <a:r>
              <a:rPr lang="en-IN" dirty="0" smtClean="0"/>
              <a:t> or Hoffmann </a:t>
            </a:r>
            <a:r>
              <a:rPr lang="en-IN" dirty="0" err="1" smtClean="0"/>
              <a:t>disease,a</a:t>
            </a:r>
            <a:r>
              <a:rPr lang="en-IN" dirty="0" smtClean="0"/>
              <a:t> </a:t>
            </a:r>
            <a:r>
              <a:rPr lang="en-IN" dirty="0" err="1" smtClean="0"/>
              <a:t>paratenonitis</a:t>
            </a:r>
            <a:r>
              <a:rPr lang="en-IN" dirty="0" smtClean="0"/>
              <a:t> in the thumb.</a:t>
            </a:r>
            <a:endParaRPr lang="en-IN" dirty="0" smtClean="0"/>
          </a:p>
          <a:p>
            <a:r>
              <a:rPr lang="en-IN" dirty="0" smtClean="0"/>
              <a:t>STEPS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patient makes a fist with the thumb inside the </a:t>
            </a:r>
            <a:r>
              <a:rPr lang="en-IN" dirty="0" err="1" smtClean="0"/>
              <a:t>fingers.The</a:t>
            </a:r>
            <a:r>
              <a:rPr lang="en-IN" dirty="0" smtClean="0"/>
              <a:t> examiner stabilizes the forearm and deviates the wrist toward </a:t>
            </a:r>
            <a:r>
              <a:rPr lang="en-IN" dirty="0" err="1" smtClean="0"/>
              <a:t>uinar</a:t>
            </a:r>
            <a:r>
              <a:rPr lang="en-IN" dirty="0" smtClean="0"/>
              <a:t> side.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/>
          <a:lstStyle/>
          <a:p>
            <a:r>
              <a:rPr lang="en-IN" dirty="0" smtClean="0"/>
              <a:t>POSITIVE TEST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Pain over abductor </a:t>
            </a:r>
            <a:r>
              <a:rPr lang="en-IN" dirty="0" err="1" smtClean="0"/>
              <a:t>pollicis</a:t>
            </a:r>
            <a:r>
              <a:rPr lang="en-IN" dirty="0" smtClean="0"/>
              <a:t> </a:t>
            </a:r>
            <a:r>
              <a:rPr lang="en-IN" dirty="0" err="1" smtClean="0"/>
              <a:t>longus</a:t>
            </a:r>
            <a:r>
              <a:rPr lang="en-IN" dirty="0" smtClean="0"/>
              <a:t> and extensor </a:t>
            </a:r>
            <a:r>
              <a:rPr lang="en-IN" dirty="0" err="1" smtClean="0"/>
              <a:t>pollicis</a:t>
            </a:r>
            <a:r>
              <a:rPr lang="en-IN" dirty="0" smtClean="0"/>
              <a:t> </a:t>
            </a:r>
            <a:r>
              <a:rPr lang="en-IN" dirty="0" err="1" smtClean="0"/>
              <a:t>brevis</a:t>
            </a:r>
            <a:r>
              <a:rPr lang="en-IN" dirty="0" smtClean="0"/>
              <a:t> tendons at the wrist and indicates </a:t>
            </a:r>
            <a:r>
              <a:rPr lang="en-IN" dirty="0" err="1" smtClean="0"/>
              <a:t>paratenonitis</a:t>
            </a:r>
            <a:r>
              <a:rPr lang="en-IN" dirty="0" smtClean="0"/>
              <a:t> of these two tendons.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0100" y="2928934"/>
            <a:ext cx="65722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785794"/>
            <a:ext cx="5857916" cy="1857388"/>
          </a:xfrm>
        </p:spPr>
        <p:txBody>
          <a:bodyPr/>
          <a:lstStyle/>
          <a:p>
            <a:pPr algn="ctr"/>
            <a:r>
              <a:rPr lang="en-IN" i="1" dirty="0" smtClean="0"/>
              <a:t>WRIST AND HAND COMPLEX</a:t>
            </a:r>
            <a:br>
              <a:rPr lang="en-IN" i="1" dirty="0" smtClean="0"/>
            </a:br>
            <a:r>
              <a:rPr lang="en-IN" i="1" dirty="0" smtClean="0"/>
              <a:t>(SPECIAL TEST)</a:t>
            </a:r>
            <a:endParaRPr lang="en-IN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4214818"/>
            <a:ext cx="60198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5830" eaLnBrk="1" hangingPunct="1">
              <a:buSzPct val="65000"/>
            </a:pPr>
            <a:r>
              <a:rPr lang="en-US" sz="2000" dirty="0"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Dr. surendra Wani </a:t>
            </a:r>
            <a:endParaRPr lang="en-US" sz="2000" dirty="0">
              <a:latin typeface="Algerian" panose="04020705040A02060702" pitchFamily="82" charset="0"/>
              <a:ea typeface="+mn-ea"/>
              <a:cs typeface="Algerian" panose="04020705040A02060702" pitchFamily="82" charset="0"/>
            </a:endParaRPr>
          </a:p>
          <a:p>
            <a:pPr algn="ctr" defTabSz="925830" eaLnBrk="1" hangingPunct="1">
              <a:buSzPct val="65000"/>
            </a:pPr>
            <a:r>
              <a:rPr lang="en-US" sz="2000" dirty="0"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Dept. Of Musculoskeletal Physiotherapy</a:t>
            </a:r>
            <a:endParaRPr lang="en-US" sz="2000" dirty="0">
              <a:latin typeface="Algerian" panose="04020705040A02060702" pitchFamily="82" charset="0"/>
              <a:ea typeface="+mn-ea"/>
              <a:cs typeface="Algerian" panose="04020705040A02060702" pitchFamily="82" charset="0"/>
            </a:endParaRPr>
          </a:p>
          <a:p>
            <a:pPr algn="ctr" defTabSz="925830" eaLnBrk="1" hangingPunct="1">
              <a:buSzPct val="65000"/>
            </a:pPr>
            <a:r>
              <a:rPr lang="en-US" sz="2000" dirty="0"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MGM Institute Of Physiotherapy</a:t>
            </a:r>
            <a:endParaRPr lang="en-US" sz="2000" dirty="0">
              <a:latin typeface="Algerian" panose="04020705040A02060702" pitchFamily="82" charset="0"/>
              <a:ea typeface="+mn-ea"/>
              <a:cs typeface="Algerian" panose="04020705040A02060702" pitchFamily="82" charset="0"/>
            </a:endParaRPr>
          </a:p>
          <a:p>
            <a:pPr algn="ctr" defTabSz="925830" eaLnBrk="1" hangingPunct="1">
              <a:buSzPct val="65000"/>
            </a:pPr>
            <a:r>
              <a:rPr lang="en-US" sz="2000" dirty="0"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Chh. Sambhajinagar</a:t>
            </a:r>
            <a:endParaRPr lang="en-US" sz="2000" b="1" dirty="0">
              <a:latin typeface="Algerian" panose="04020705040A02060702" pitchFamily="82" charset="0"/>
              <a:cs typeface="Algerian" panose="04020705040A02060702" pitchFamily="82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105400" cy="1857388"/>
          </a:xfrm>
        </p:spPr>
        <p:txBody>
          <a:bodyPr/>
          <a:lstStyle/>
          <a:p>
            <a:pPr algn="ctr"/>
            <a:r>
              <a:rPr lang="en-IN" dirty="0" smtClean="0"/>
              <a:t>Tests for neurological dysfunction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2357430"/>
            <a:ext cx="5114778" cy="3500462"/>
          </a:xfrm>
        </p:spPr>
        <p:txBody>
          <a:bodyPr/>
          <a:lstStyle/>
          <a:p>
            <a:pPr algn="just"/>
            <a:r>
              <a:rPr lang="en-IN" dirty="0" smtClean="0"/>
              <a:t>Tests for neurological dysfunction are highly suggestive of a particular nerve lesion if they are </a:t>
            </a:r>
            <a:r>
              <a:rPr lang="en-IN" dirty="0" err="1" smtClean="0"/>
              <a:t>positive,but</a:t>
            </a:r>
            <a:r>
              <a:rPr lang="en-IN" dirty="0" smtClean="0"/>
              <a:t> they do not rule out the problem if they are </a:t>
            </a:r>
            <a:r>
              <a:rPr lang="en-IN" dirty="0" err="1" smtClean="0"/>
              <a:t>negative.Infact</a:t>
            </a:r>
            <a:r>
              <a:rPr lang="en-IN" dirty="0" smtClean="0"/>
              <a:t> they are negative in 50% of cases.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Carpal compression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STEPS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examiner holds the </a:t>
            </a:r>
            <a:r>
              <a:rPr lang="en-IN" dirty="0" err="1" smtClean="0"/>
              <a:t>supinated</a:t>
            </a:r>
            <a:r>
              <a:rPr lang="en-IN" dirty="0" smtClean="0"/>
              <a:t> wrist in both hands and applies </a:t>
            </a:r>
            <a:r>
              <a:rPr lang="en-IN" dirty="0" err="1" smtClean="0"/>
              <a:t>direct,even</a:t>
            </a:r>
            <a:r>
              <a:rPr lang="en-IN" dirty="0" smtClean="0"/>
              <a:t> pressure over the median nerve in the carpal tunnel for up to 30 sec.</a:t>
            </a:r>
            <a:endParaRPr lang="en-IN" dirty="0" smtClean="0"/>
          </a:p>
          <a:p>
            <a:r>
              <a:rPr lang="en-IN" dirty="0" smtClean="0"/>
              <a:t>POSITIVE TEST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Pain-carpal tunnel syndrome</a:t>
            </a:r>
            <a:endParaRPr lang="en-IN" dirty="0" smtClean="0"/>
          </a:p>
          <a:p>
            <a:r>
              <a:rPr lang="en-IN" dirty="0" smtClean="0"/>
              <a:t>This test is a modification of reverse </a:t>
            </a:r>
            <a:r>
              <a:rPr lang="en-IN" dirty="0" err="1" smtClean="0"/>
              <a:t>phalen’s</a:t>
            </a:r>
            <a:r>
              <a:rPr lang="en-IN" dirty="0" smtClean="0"/>
              <a:t> test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928670"/>
            <a:ext cx="650085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/>
              <a:t>Forment’s</a:t>
            </a:r>
            <a:r>
              <a:rPr lang="en-IN" dirty="0" smtClean="0"/>
              <a:t> ‘paper’ 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STEPS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patient attempts to grasp a piece of paper between the thumb and index </a:t>
            </a:r>
            <a:r>
              <a:rPr lang="en-IN" dirty="0" err="1" smtClean="0"/>
              <a:t>finger.When</a:t>
            </a:r>
            <a:r>
              <a:rPr lang="en-IN" dirty="0" smtClean="0"/>
              <a:t> the examiner attempts to pull the paper away</a:t>
            </a:r>
            <a:endParaRPr lang="en-IN" dirty="0" smtClean="0"/>
          </a:p>
          <a:p>
            <a:r>
              <a:rPr lang="en-IN" dirty="0" smtClean="0"/>
              <a:t>POSITIVE TEST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terminal phalanx of the thumb flexes because of paralysis of adductor </a:t>
            </a:r>
            <a:r>
              <a:rPr lang="en-IN" dirty="0" err="1" smtClean="0"/>
              <a:t>pollicis</a:t>
            </a:r>
            <a:r>
              <a:rPr lang="en-IN" dirty="0" smtClean="0"/>
              <a:t> muscle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POSITIVE JEANNE’S SIGN-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If at the same </a:t>
            </a:r>
            <a:r>
              <a:rPr lang="en-IN" dirty="0" err="1" smtClean="0"/>
              <a:t>time,the</a:t>
            </a:r>
            <a:r>
              <a:rPr lang="en-IN" dirty="0" smtClean="0"/>
              <a:t> MCP joint of the thumb </a:t>
            </a:r>
            <a:r>
              <a:rPr lang="en-IN" dirty="0" err="1" smtClean="0"/>
              <a:t>hyperxetends</a:t>
            </a:r>
            <a:endParaRPr lang="en-IN" dirty="0" smtClean="0"/>
          </a:p>
          <a:p>
            <a:r>
              <a:rPr lang="en-IN" dirty="0" smtClean="0"/>
              <a:t>UINAR NERVE PARALYSIS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Both test positive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32" y="4071942"/>
            <a:ext cx="67151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err="1" smtClean="0"/>
              <a:t>Phalen’s</a:t>
            </a:r>
            <a:r>
              <a:rPr lang="en-IN" dirty="0" smtClean="0"/>
              <a:t>(wrist flexion)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7239000" cy="3929090"/>
          </a:xfrm>
        </p:spPr>
        <p:txBody>
          <a:bodyPr/>
          <a:lstStyle/>
          <a:p>
            <a:r>
              <a:rPr lang="en-IN" dirty="0" smtClean="0"/>
              <a:t>STEPS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examiner flexes the patient’s wrist maximally and holds this position for 1 min by pushing the patient’s wrist together.</a:t>
            </a:r>
            <a:endParaRPr lang="en-IN" dirty="0" smtClean="0"/>
          </a:p>
          <a:p>
            <a:r>
              <a:rPr lang="en-IN" dirty="0" smtClean="0"/>
              <a:t>POSITIVE TEST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Tingling in the </a:t>
            </a:r>
            <a:r>
              <a:rPr lang="en-IN" dirty="0" err="1" smtClean="0"/>
              <a:t>thumb,index</a:t>
            </a:r>
            <a:r>
              <a:rPr lang="en-IN" dirty="0" smtClean="0"/>
              <a:t> </a:t>
            </a:r>
            <a:r>
              <a:rPr lang="en-IN" dirty="0" err="1" smtClean="0"/>
              <a:t>finger,and</a:t>
            </a:r>
            <a:r>
              <a:rPr lang="en-IN" dirty="0" smtClean="0"/>
              <a:t> middle and lateral half of the ring finger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INDICATES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Carpel tunnel syndrome caused by pressure on median nerve.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3143248"/>
            <a:ext cx="62150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Reverse </a:t>
            </a:r>
            <a:r>
              <a:rPr lang="en-IN" dirty="0" err="1" smtClean="0"/>
              <a:t>phalen’s</a:t>
            </a:r>
            <a:r>
              <a:rPr lang="en-IN" dirty="0" smtClean="0"/>
              <a:t>(prayer’s)test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STEPS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patient puts both hands together and brings the hand down towards the waist while keeping the palms in full </a:t>
            </a:r>
            <a:r>
              <a:rPr lang="en-IN" dirty="0" err="1" smtClean="0"/>
              <a:t>contact,causing</a:t>
            </a:r>
            <a:r>
              <a:rPr lang="en-IN" dirty="0" smtClean="0"/>
              <a:t> extension of the wrist.</a:t>
            </a:r>
            <a:endParaRPr lang="en-IN" dirty="0" smtClean="0"/>
          </a:p>
          <a:p>
            <a:r>
              <a:rPr lang="en-IN" dirty="0" smtClean="0"/>
              <a:t>POSITIVE TEST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Same symptoms as those seen in </a:t>
            </a:r>
            <a:r>
              <a:rPr lang="en-IN" dirty="0" err="1" smtClean="0"/>
              <a:t>phalen’s</a:t>
            </a:r>
            <a:r>
              <a:rPr lang="en-IN" dirty="0" smtClean="0"/>
              <a:t> test and is indicative of pathology of median nerve.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28794" y="1047750"/>
            <a:ext cx="464347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/>
              <a:t>Tinel</a:t>
            </a:r>
            <a:r>
              <a:rPr lang="en-IN" dirty="0" smtClean="0"/>
              <a:t> sign(at the wrist)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7239000" cy="3786214"/>
          </a:xfrm>
        </p:spPr>
        <p:txBody>
          <a:bodyPr/>
          <a:lstStyle/>
          <a:p>
            <a:r>
              <a:rPr lang="en-IN" dirty="0" smtClean="0"/>
              <a:t>PATIENT POSITION-SITTING</a:t>
            </a:r>
            <a:endParaRPr lang="en-IN" dirty="0" smtClean="0"/>
          </a:p>
          <a:p>
            <a:r>
              <a:rPr lang="en-IN" dirty="0" smtClean="0"/>
              <a:t>STEPS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examiner taps over the carpal tunnel at the wrist.</a:t>
            </a:r>
            <a:endParaRPr lang="en-IN" dirty="0" smtClean="0"/>
          </a:p>
          <a:p>
            <a:r>
              <a:rPr lang="en-IN" dirty="0" smtClean="0"/>
              <a:t>POSITIVE TEST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Tingling or </a:t>
            </a:r>
            <a:r>
              <a:rPr lang="en-IN" dirty="0" err="1" smtClean="0"/>
              <a:t>paraesthesia</a:t>
            </a:r>
            <a:r>
              <a:rPr lang="en-IN" dirty="0" smtClean="0"/>
              <a:t> into the </a:t>
            </a:r>
            <a:r>
              <a:rPr lang="en-IN" dirty="0" err="1" smtClean="0"/>
              <a:t>thumb,index</a:t>
            </a:r>
            <a:r>
              <a:rPr lang="en-IN" dirty="0" smtClean="0"/>
              <a:t> </a:t>
            </a:r>
            <a:r>
              <a:rPr lang="en-IN" dirty="0" err="1" smtClean="0"/>
              <a:t>finger,middle</a:t>
            </a:r>
            <a:r>
              <a:rPr lang="en-IN" dirty="0" smtClean="0"/>
              <a:t> and lateral half of ring finger.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and demonstrate the procedure for </a:t>
            </a:r>
            <a:r>
              <a:rPr lang="en-US" smtClean="0"/>
              <a:t>performing Wrist and hand </a:t>
            </a:r>
            <a:r>
              <a:rPr lang="en-US" dirty="0" smtClean="0"/>
              <a:t>joint special tests.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en-IN" dirty="0" err="1" smtClean="0"/>
              <a:t>Tinnel</a:t>
            </a:r>
            <a:r>
              <a:rPr lang="en-IN" dirty="0" smtClean="0"/>
              <a:t> sign at the wrist is indicative of carpal </a:t>
            </a:r>
            <a:r>
              <a:rPr lang="en-IN" dirty="0" err="1" smtClean="0"/>
              <a:t>tunnei</a:t>
            </a:r>
            <a:r>
              <a:rPr lang="en-IN" dirty="0" smtClean="0"/>
              <a:t> syndrome.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5852" y="2428867"/>
            <a:ext cx="5657873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Weber’s(</a:t>
            </a:r>
            <a:r>
              <a:rPr lang="en-IN" dirty="0" err="1" smtClean="0"/>
              <a:t>moberg’s</a:t>
            </a:r>
            <a:r>
              <a:rPr lang="en-IN" dirty="0" smtClean="0"/>
              <a:t>)two point discrimination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examiner uses a paper </a:t>
            </a:r>
            <a:r>
              <a:rPr lang="en-IN" dirty="0" err="1" smtClean="0"/>
              <a:t>clip,two</a:t>
            </a:r>
            <a:r>
              <a:rPr lang="en-IN" dirty="0" smtClean="0"/>
              <a:t> point </a:t>
            </a:r>
            <a:r>
              <a:rPr lang="en-IN" dirty="0" err="1" smtClean="0"/>
              <a:t>discriminator,or</a:t>
            </a:r>
            <a:r>
              <a:rPr lang="en-IN" dirty="0" smtClean="0"/>
              <a:t> </a:t>
            </a:r>
            <a:r>
              <a:rPr lang="en-IN" dirty="0" err="1" smtClean="0"/>
              <a:t>calipers</a:t>
            </a:r>
            <a:endParaRPr lang="en-IN" dirty="0" smtClean="0"/>
          </a:p>
          <a:p>
            <a:r>
              <a:rPr lang="en-IN" dirty="0" smtClean="0"/>
              <a:t>This distance is called threshold for discrimination.</a:t>
            </a:r>
            <a:endParaRPr lang="en-IN" dirty="0" smtClean="0"/>
          </a:p>
          <a:p>
            <a:r>
              <a:rPr lang="en-IN" dirty="0" smtClean="0"/>
              <a:t>Only the finger tips need to be tested.</a:t>
            </a:r>
            <a:endParaRPr lang="en-IN" dirty="0" smtClean="0"/>
          </a:p>
          <a:p>
            <a:r>
              <a:rPr lang="en-IN" dirty="0" smtClean="0"/>
              <a:t>The patients hand should be immobile on a hard surface.</a:t>
            </a:r>
            <a:endParaRPr lang="en-IN" dirty="0" smtClean="0"/>
          </a:p>
          <a:p>
            <a:r>
              <a:rPr lang="en-IN" dirty="0" smtClean="0"/>
              <a:t>Normal distance-less than 6mm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481" y="95250"/>
            <a:ext cx="5072098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64" y="533400"/>
            <a:ext cx="5471904" cy="1824030"/>
          </a:xfrm>
        </p:spPr>
        <p:txBody>
          <a:bodyPr/>
          <a:lstStyle/>
          <a:p>
            <a:pPr algn="ctr"/>
            <a:r>
              <a:rPr lang="en-IN" i="1" dirty="0" smtClean="0"/>
              <a:t>Tests for circulation and swelling</a:t>
            </a:r>
            <a:endParaRPr lang="en-IN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2786058"/>
            <a:ext cx="5114778" cy="335758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14810" y="3214686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Allen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7239000" cy="3357586"/>
          </a:xfrm>
        </p:spPr>
        <p:txBody>
          <a:bodyPr/>
          <a:lstStyle/>
          <a:p>
            <a:r>
              <a:rPr lang="en-IN" dirty="0" smtClean="0"/>
              <a:t>This test determines the patency of the radial and </a:t>
            </a:r>
            <a:r>
              <a:rPr lang="en-IN" dirty="0" err="1" smtClean="0"/>
              <a:t>ulnar</a:t>
            </a:r>
            <a:r>
              <a:rPr lang="en-IN" dirty="0" smtClean="0"/>
              <a:t> arteries and determines which artery provides major blood supply to the hand.</a:t>
            </a:r>
            <a:endParaRPr lang="en-IN" dirty="0" smtClean="0"/>
          </a:p>
          <a:p>
            <a:r>
              <a:rPr lang="en-IN" dirty="0" smtClean="0"/>
              <a:t>Both hands should be tested for comparison.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428604"/>
            <a:ext cx="700092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Figure of eight measurement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7239000" cy="3286148"/>
          </a:xfrm>
        </p:spPr>
        <p:txBody>
          <a:bodyPr/>
          <a:lstStyle/>
          <a:p>
            <a:r>
              <a:rPr lang="en-IN" dirty="0" smtClean="0"/>
              <a:t>Swelling may also be measured with a tape measure.</a:t>
            </a:r>
            <a:endParaRPr lang="en-IN" dirty="0" smtClean="0"/>
          </a:p>
          <a:p>
            <a:r>
              <a:rPr lang="en-IN" dirty="0" smtClean="0"/>
              <a:t>The examiner places a mark on the distal aspect of </a:t>
            </a:r>
            <a:r>
              <a:rPr lang="en-IN" dirty="0" err="1" smtClean="0"/>
              <a:t>ulnar</a:t>
            </a:r>
            <a:r>
              <a:rPr lang="en-IN" dirty="0" smtClean="0"/>
              <a:t> </a:t>
            </a:r>
            <a:r>
              <a:rPr lang="en-IN" dirty="0" err="1" smtClean="0"/>
              <a:t>styloid</a:t>
            </a:r>
            <a:r>
              <a:rPr lang="en-IN" dirty="0" smtClean="0"/>
              <a:t> process as a starting point.</a:t>
            </a:r>
            <a:endParaRPr lang="en-IN" dirty="0" smtClean="0"/>
          </a:p>
          <a:p>
            <a:r>
              <a:rPr lang="en-IN" dirty="0" smtClean="0"/>
              <a:t>The values for both hands are compared.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7290" y="309563"/>
            <a:ext cx="545308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Allens</a:t>
            </a:r>
            <a:r>
              <a:rPr lang="en-US" dirty="0" smtClean="0"/>
              <a:t> test</a:t>
            </a:r>
            <a:endParaRPr lang="en-US" dirty="0" smtClean="0"/>
          </a:p>
          <a:p>
            <a:r>
              <a:rPr lang="en-US" dirty="0" err="1" smtClean="0"/>
              <a:t>Finkelsteins</a:t>
            </a:r>
            <a:r>
              <a:rPr lang="en-US" dirty="0" smtClean="0"/>
              <a:t> test</a:t>
            </a:r>
            <a:endParaRPr lang="en-US" dirty="0" smtClean="0"/>
          </a:p>
          <a:p>
            <a:r>
              <a:rPr lang="en-US" dirty="0" err="1" smtClean="0"/>
              <a:t>Froment</a:t>
            </a:r>
            <a:r>
              <a:rPr lang="en-US" dirty="0" smtClean="0"/>
              <a:t> sign</a:t>
            </a:r>
            <a:endParaRPr lang="en-US" dirty="0" smtClean="0"/>
          </a:p>
          <a:p>
            <a:r>
              <a:rPr lang="en-US" dirty="0" smtClean="0"/>
              <a:t>Tests for Carpal tunnel syndrome. </a:t>
            </a:r>
            <a:r>
              <a:rPr lang="en-US" smtClean="0"/>
              <a:t>7 </a:t>
            </a:r>
            <a:r>
              <a:rPr lang="en-US" dirty="0" smtClean="0"/>
              <a:t>marks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642918"/>
            <a:ext cx="635798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857232"/>
            <a:ext cx="60007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3600" dirty="0" smtClean="0"/>
              <a:t>CONTENTS </a:t>
            </a:r>
            <a:br>
              <a:rPr lang="en-IN" sz="3600" dirty="0" smtClean="0"/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4214842"/>
          </a:xfrm>
        </p:spPr>
        <p:txBody>
          <a:bodyPr/>
          <a:lstStyle/>
          <a:p>
            <a:r>
              <a:rPr lang="en-IN" dirty="0" smtClean="0"/>
              <a:t>KEY TESTS PERFORMED DEPENDING ON SUSPECTED PATHOLOGY</a:t>
            </a:r>
            <a:endParaRPr lang="en-IN" dirty="0" smtClean="0"/>
          </a:p>
          <a:p>
            <a:r>
              <a:rPr lang="en-IN" dirty="0" smtClean="0"/>
              <a:t>For </a:t>
            </a:r>
            <a:r>
              <a:rPr lang="en-IN" dirty="0" err="1" smtClean="0"/>
              <a:t>ligament,capsule</a:t>
            </a:r>
            <a:r>
              <a:rPr lang="en-IN" dirty="0" smtClean="0"/>
              <a:t> and joint instability</a:t>
            </a:r>
            <a:endParaRPr lang="en-IN" dirty="0" smtClean="0"/>
          </a:p>
          <a:p>
            <a:r>
              <a:rPr lang="en-IN" dirty="0" smtClean="0"/>
              <a:t>For tendons and muscles</a:t>
            </a:r>
            <a:endParaRPr lang="en-IN" dirty="0" smtClean="0"/>
          </a:p>
          <a:p>
            <a:r>
              <a:rPr lang="en-IN" dirty="0" smtClean="0"/>
              <a:t>For neurological dysfunction</a:t>
            </a:r>
            <a:endParaRPr lang="en-IN" dirty="0" smtClean="0"/>
          </a:p>
          <a:p>
            <a:r>
              <a:rPr lang="en-IN" dirty="0" smtClean="0"/>
              <a:t>For circulation and swelling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For </a:t>
            </a:r>
            <a:r>
              <a:rPr lang="en-IN" dirty="0" err="1" smtClean="0"/>
              <a:t>ligament,capsule</a:t>
            </a:r>
            <a:r>
              <a:rPr lang="en-IN" dirty="0" smtClean="0"/>
              <a:t> and joint instability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7239000" cy="4312620"/>
          </a:xfrm>
        </p:spPr>
        <p:txBody>
          <a:bodyPr/>
          <a:lstStyle/>
          <a:p>
            <a:r>
              <a:rPr lang="en-IN" dirty="0" err="1" smtClean="0"/>
              <a:t>Ligamentous</a:t>
            </a:r>
            <a:r>
              <a:rPr lang="en-IN" dirty="0" smtClean="0"/>
              <a:t> instability test (fingers)</a:t>
            </a:r>
            <a:endParaRPr lang="en-IN" dirty="0" smtClean="0"/>
          </a:p>
          <a:p>
            <a:r>
              <a:rPr lang="en-IN" dirty="0" smtClean="0"/>
              <a:t>The examiner stabilizes the finger with one hand opposite the joint to be tested.</a:t>
            </a:r>
            <a:endParaRPr lang="en-IN" dirty="0" smtClean="0"/>
          </a:p>
          <a:p>
            <a:r>
              <a:rPr lang="en-IN" dirty="0" smtClean="0"/>
              <a:t>With the other hand, the examiner grasps the finger distal to the joint to be tested.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4429156"/>
          </a:xfrm>
        </p:spPr>
        <p:txBody>
          <a:bodyPr/>
          <a:lstStyle/>
          <a:p>
            <a:r>
              <a:rPr lang="en-IN" dirty="0" smtClean="0"/>
              <a:t>The examiner’s distal hand is then used to apply a </a:t>
            </a:r>
            <a:r>
              <a:rPr lang="en-IN" dirty="0" err="1" smtClean="0"/>
              <a:t>varus</a:t>
            </a:r>
            <a:r>
              <a:rPr lang="en-IN" dirty="0" smtClean="0"/>
              <a:t> or </a:t>
            </a:r>
            <a:r>
              <a:rPr lang="en-IN" dirty="0" err="1" smtClean="0"/>
              <a:t>valgus</a:t>
            </a:r>
            <a:r>
              <a:rPr lang="en-IN" dirty="0" smtClean="0"/>
              <a:t> stress to the joint to test the integrity of the collateral ligaments.</a:t>
            </a:r>
            <a:endParaRPr lang="en-IN" dirty="0" smtClean="0"/>
          </a:p>
          <a:p>
            <a:r>
              <a:rPr lang="en-IN" dirty="0" smtClean="0"/>
              <a:t>The results are compared for laxity with those of the </a:t>
            </a:r>
            <a:r>
              <a:rPr lang="en-IN" dirty="0" err="1" smtClean="0"/>
              <a:t>uninvoived</a:t>
            </a:r>
            <a:r>
              <a:rPr lang="en-IN" dirty="0" smtClean="0"/>
              <a:t> </a:t>
            </a:r>
            <a:r>
              <a:rPr lang="en-IN" dirty="0" err="1" smtClean="0"/>
              <a:t>hand,which</a:t>
            </a:r>
            <a:r>
              <a:rPr lang="en-IN" dirty="0" smtClean="0"/>
              <a:t> is tested first.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728" y="3714752"/>
            <a:ext cx="52864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MURPHY’S 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STEPS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The patient is asked to make a fist.</a:t>
            </a:r>
            <a:endParaRPr lang="en-IN" dirty="0" smtClean="0"/>
          </a:p>
          <a:p>
            <a:r>
              <a:rPr lang="en-IN" dirty="0" smtClean="0"/>
              <a:t>POSITIVE SIGN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If the head of third metacarpal is level with the </a:t>
            </a:r>
            <a:r>
              <a:rPr lang="en-IN" dirty="0" err="1" smtClean="0"/>
              <a:t>the</a:t>
            </a:r>
            <a:r>
              <a:rPr lang="en-IN" dirty="0" smtClean="0"/>
              <a:t> second and fourth </a:t>
            </a:r>
            <a:r>
              <a:rPr lang="en-IN" dirty="0" err="1" smtClean="0"/>
              <a:t>metacarples</a:t>
            </a:r>
            <a:endParaRPr lang="en-IN" dirty="0" smtClean="0"/>
          </a:p>
          <a:p>
            <a:r>
              <a:rPr lang="en-IN" dirty="0" smtClean="0"/>
              <a:t>IT INDICATES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Lunate</a:t>
            </a:r>
            <a:r>
              <a:rPr lang="en-IN" dirty="0" smtClean="0"/>
              <a:t> dislocation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71538" y="1785926"/>
            <a:ext cx="59293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9478-F6A3-466E-A6FC-C897C75BDA41}" type="slidenum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SKW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5721</Words>
  <Application>WPS Presentation</Application>
  <PresentationFormat>On-screen Show (4:3)</PresentationFormat>
  <Paragraphs>314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Arial</vt:lpstr>
      <vt:lpstr>SimSun</vt:lpstr>
      <vt:lpstr>Wingdings</vt:lpstr>
      <vt:lpstr>Wingdings 2</vt:lpstr>
      <vt:lpstr>Wingdings</vt:lpstr>
      <vt:lpstr>Arial</vt:lpstr>
      <vt:lpstr>Times New Roman</vt:lpstr>
      <vt:lpstr>Garamond</vt:lpstr>
      <vt:lpstr>Algerian</vt:lpstr>
      <vt:lpstr>Trebuchet MS</vt:lpstr>
      <vt:lpstr>Microsoft YaHei</vt:lpstr>
      <vt:lpstr>Arial Unicode MS</vt:lpstr>
      <vt:lpstr>Calibri</vt:lpstr>
      <vt:lpstr>Opulent</vt:lpstr>
      <vt:lpstr>PowerPoint 演示文稿</vt:lpstr>
      <vt:lpstr>WRIST AND HAND COMPLEX (SPECIAL TEST)</vt:lpstr>
      <vt:lpstr>Objectives</vt:lpstr>
      <vt:lpstr>PowerPoint 演示文稿</vt:lpstr>
      <vt:lpstr>CONTENTS  </vt:lpstr>
      <vt:lpstr>For ligament,capsule and joint instability</vt:lpstr>
      <vt:lpstr>PowerPoint 演示文稿</vt:lpstr>
      <vt:lpstr>MURPHY’S SIGN</vt:lpstr>
      <vt:lpstr>PowerPoint 演示文稿</vt:lpstr>
      <vt:lpstr>Thumb uinar collateral ligament laxity or instability test</vt:lpstr>
      <vt:lpstr>PowerPoint 演示文稿</vt:lpstr>
      <vt:lpstr>PowerPoint 演示文稿</vt:lpstr>
      <vt:lpstr>Triangular fibrocartilage complex load test(sharpey’s test)</vt:lpstr>
      <vt:lpstr>PowerPoint 演示文稿</vt:lpstr>
      <vt:lpstr>Watson(scaphoid shift)test</vt:lpstr>
      <vt:lpstr>PowerPoint 演示文稿</vt:lpstr>
      <vt:lpstr>Tests for tendons and muscles</vt:lpstr>
      <vt:lpstr>Finkelstein test</vt:lpstr>
      <vt:lpstr>PowerPoint 演示文稿</vt:lpstr>
      <vt:lpstr>Tests for neurological dysfunction</vt:lpstr>
      <vt:lpstr>Carpal compression test</vt:lpstr>
      <vt:lpstr>PowerPoint 演示文稿</vt:lpstr>
      <vt:lpstr>Forment’s ‘paper’ sign</vt:lpstr>
      <vt:lpstr>PowerPoint 演示文稿</vt:lpstr>
      <vt:lpstr>Phalen’s(wrist flexion) test</vt:lpstr>
      <vt:lpstr>PowerPoint 演示文稿</vt:lpstr>
      <vt:lpstr>Reverse phalen’s(prayer’s)test</vt:lpstr>
      <vt:lpstr>PowerPoint 演示文稿</vt:lpstr>
      <vt:lpstr>Tinel sign(at the wrist)</vt:lpstr>
      <vt:lpstr>PowerPoint 演示文稿</vt:lpstr>
      <vt:lpstr>Weber’s(moberg’s)two point discrimination test</vt:lpstr>
      <vt:lpstr>PowerPoint 演示文稿</vt:lpstr>
      <vt:lpstr>Tests for circulation and swelling</vt:lpstr>
      <vt:lpstr>Allen test</vt:lpstr>
      <vt:lpstr>PowerPoint 演示文稿</vt:lpstr>
      <vt:lpstr>Figure of eight measurement</vt:lpstr>
      <vt:lpstr>PowerPoint 演示文稿</vt:lpstr>
      <vt:lpstr>Summary &amp; Questions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divya</dc:creator>
  <cp:lastModifiedBy>HP</cp:lastModifiedBy>
  <cp:revision>88</cp:revision>
  <dcterms:created xsi:type="dcterms:W3CDTF">2018-12-22T17:59:00Z</dcterms:created>
  <dcterms:modified xsi:type="dcterms:W3CDTF">2024-06-20T04:37:36Z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2663D1B776844734A4005E5962812B01_12</vt:lpwstr>
  </property>
  <property fmtid="{D5CDD505-2E9C-101B-9397-08002B2CF9AE}" pid="3" name="KSOProductBuildVer">
    <vt:lpwstr>1033-12.2.0.17119</vt:lpwstr>
  </property>
</Properties>
</file>